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87" r:id="rId5"/>
    <p:sldId id="260" r:id="rId6"/>
    <p:sldId id="288" r:id="rId7"/>
    <p:sldId id="263" r:id="rId8"/>
    <p:sldId id="289" r:id="rId9"/>
    <p:sldId id="290" r:id="rId10"/>
    <p:sldId id="291" r:id="rId11"/>
    <p:sldId id="292" r:id="rId12"/>
    <p:sldId id="264" r:id="rId13"/>
    <p:sldId id="266" r:id="rId14"/>
    <p:sldId id="267" r:id="rId15"/>
    <p:sldId id="268" r:id="rId16"/>
    <p:sldId id="270" r:id="rId17"/>
    <p:sldId id="271" r:id="rId18"/>
    <p:sldId id="275" r:id="rId19"/>
    <p:sldId id="276" r:id="rId20"/>
    <p:sldId id="277" r:id="rId21"/>
    <p:sldId id="278" r:id="rId22"/>
    <p:sldId id="293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99"/>
    <a:srgbClr val="006666"/>
    <a:srgbClr val="0000FF"/>
    <a:srgbClr val="990099"/>
    <a:srgbClr val="FF0066"/>
    <a:srgbClr val="008000"/>
    <a:srgbClr val="FF3300"/>
    <a:srgbClr val="FF66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54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Küçük Resim Yer Tutucusu 3"/>
          <p:cNvSpPr>
            <a:spLocks noGrp="1"/>
          </p:cNvSpPr>
          <p:nvPr>
            <p:ph type="clipArt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85BB9-E369-4039-AC86-609DD81203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7578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14.01.2015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28596" y="404664"/>
            <a:ext cx="8501122" cy="45365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4800" b="1" dirty="0" smtClean="0">
                <a:solidFill>
                  <a:srgbClr val="0000FF"/>
                </a:solidFill>
                <a:latin typeface="Comic Sans MS" pitchFamily="66" charset="0"/>
              </a:rPr>
              <a:t>ÇOCUKLARDA OLUMSUZ </a:t>
            </a:r>
            <a:r>
              <a:rPr lang="tr-TR" sz="4800" b="1" dirty="0" smtClean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tr-TR" sz="4800" b="1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tr-TR" sz="4800" b="1" dirty="0" smtClean="0">
                <a:solidFill>
                  <a:srgbClr val="0000FF"/>
                </a:solidFill>
                <a:latin typeface="Comic Sans MS" pitchFamily="66" charset="0"/>
              </a:rPr>
              <a:t>DAVRANIŞLARI</a:t>
            </a:r>
            <a:br>
              <a:rPr lang="tr-TR" sz="4800" b="1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tr-TR" sz="4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tr-TR" sz="4800" b="1" dirty="0" smtClean="0">
                <a:solidFill>
                  <a:srgbClr val="0000FF"/>
                </a:solidFill>
                <a:latin typeface="Comic Sans MS" pitchFamily="66" charset="0"/>
              </a:rPr>
              <a:t>AZALTMA YÖNTEMLERİ</a:t>
            </a:r>
            <a:r>
              <a:rPr lang="tr-TR" sz="2800" b="1" dirty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tr-TR" sz="2800" b="1" dirty="0">
                <a:solidFill>
                  <a:srgbClr val="0000FF"/>
                </a:solidFill>
                <a:latin typeface="Comic Sans MS" pitchFamily="66" charset="0"/>
              </a:rPr>
            </a:br>
            <a:endParaRPr lang="tr-TR" sz="2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71800" y="5085184"/>
            <a:ext cx="5904656" cy="1296144"/>
          </a:xfrm>
        </p:spPr>
        <p:txBody>
          <a:bodyPr>
            <a:normAutofit/>
          </a:bodyPr>
          <a:lstStyle/>
          <a:p>
            <a:r>
              <a:rPr lang="tr-TR" sz="2800" b="0" dirty="0" smtClean="0">
                <a:solidFill>
                  <a:srgbClr val="990099"/>
                </a:solidFill>
                <a:latin typeface="Comic Sans MS" pitchFamily="66" charset="0"/>
              </a:rPr>
              <a:t>FİKRİYE MECİT</a:t>
            </a:r>
          </a:p>
          <a:p>
            <a:r>
              <a:rPr lang="tr-TR" sz="1600" b="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ATATÜRK İLKOKULU REHBER ÖĞRETMENİ</a:t>
            </a:r>
          </a:p>
          <a:p>
            <a:endParaRPr lang="tr-TR" sz="2800" b="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1654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  <a:latin typeface="Comic Sans MS" pitchFamily="66" charset="0"/>
              </a:rPr>
              <a:t>6- Davranışının Sonucunu Açıklayarak Zararını Göstermek:</a:t>
            </a:r>
          </a:p>
          <a:p>
            <a:pPr>
              <a:buNone/>
            </a:pPr>
            <a:r>
              <a:rPr lang="tr-TR" sz="3600" dirty="0" smtClean="0">
                <a:solidFill>
                  <a:srgbClr val="336699"/>
                </a:solidFill>
                <a:latin typeface="Comic Sans MS" pitchFamily="66" charset="0"/>
              </a:rPr>
              <a:t>Çocuk yaptığı olumsuz davranışın sonucunu bilmeli.Bu nedenle de aile çocuğa davranışının sonucunu açıklayarak zararını göstermeli.</a:t>
            </a:r>
          </a:p>
          <a:p>
            <a:pPr algn="ctr">
              <a:buNone/>
            </a:pPr>
            <a:r>
              <a:rPr lang="tr-TR" sz="3600" dirty="0" smtClean="0">
                <a:solidFill>
                  <a:srgbClr val="0000FF"/>
                </a:solidFill>
                <a:latin typeface="Comic Sans MS" pitchFamily="66" charset="0"/>
              </a:rPr>
              <a:t>( Sebep-Sonuç İlişkisi)</a:t>
            </a:r>
            <a:endParaRPr lang="tr-TR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  <a:latin typeface="Comic Sans MS" pitchFamily="66" charset="0"/>
              </a:rPr>
              <a:t>7- Davranışının Sonucunu Kendisinin Yaşaması:</a:t>
            </a:r>
          </a:p>
          <a:p>
            <a:pPr>
              <a:buNone/>
            </a:pPr>
            <a:r>
              <a:rPr lang="tr-TR" sz="4000" dirty="0" smtClean="0">
                <a:solidFill>
                  <a:srgbClr val="336699"/>
                </a:solidFill>
                <a:latin typeface="Comic Sans MS" pitchFamily="66" charset="0"/>
              </a:rPr>
              <a:t>Bu yöntemde çocuğa anne-baba değil de </a:t>
            </a:r>
            <a:r>
              <a:rPr lang="tr-TR" sz="4000" dirty="0" smtClean="0">
                <a:solidFill>
                  <a:srgbClr val="FF0000"/>
                </a:solidFill>
                <a:latin typeface="Comic Sans MS" pitchFamily="66" charset="0"/>
              </a:rPr>
              <a:t>hayat ders verir</a:t>
            </a:r>
            <a:r>
              <a:rPr lang="tr-TR" sz="4000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  <a:latin typeface="Comic Sans MS" pitchFamily="66" charset="0"/>
              </a:rPr>
              <a:t>Örneğin; </a:t>
            </a:r>
            <a:r>
              <a:rPr lang="tr-TR" sz="4000" dirty="0" smtClean="0">
                <a:solidFill>
                  <a:srgbClr val="336699"/>
                </a:solidFill>
                <a:latin typeface="Comic Sans MS" pitchFamily="66" charset="0"/>
              </a:rPr>
              <a:t>ödevini yapmayan öğrenci öğretmenine ne cevap verecek?</a:t>
            </a:r>
            <a:endParaRPr lang="tr-TR" sz="4000" dirty="0" smtClean="0">
              <a:solidFill>
                <a:srgbClr val="336699"/>
              </a:solidFill>
              <a:latin typeface="Comic Sans MS" pitchFamily="66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7427168" cy="10081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ÖDÜLLENDİRİN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56792"/>
            <a:ext cx="8208912" cy="424847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	</a:t>
            </a:r>
            <a:r>
              <a:rPr lang="tr-TR" sz="4600" b="0" dirty="0" smtClean="0">
                <a:solidFill>
                  <a:srgbClr val="336699"/>
                </a:solidFill>
                <a:latin typeface="Comic Sans MS" pitchFamily="66" charset="0"/>
              </a:rPr>
              <a:t>Çocuğunuz doğru davranış sergilediğinde ödüllendirin. </a:t>
            </a:r>
            <a:endParaRPr lang="tr-TR" sz="4600" b="0" dirty="0" smtClean="0">
              <a:solidFill>
                <a:srgbClr val="336699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tr-TR" sz="3500" b="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tr-TR" sz="3500" b="0" dirty="0" smtClean="0">
                <a:solidFill>
                  <a:srgbClr val="FF0000"/>
                </a:solidFill>
                <a:latin typeface="Comic Sans MS" pitchFamily="66" charset="0"/>
              </a:rPr>
              <a:t>BU ÖDÜLLER: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tr-TR" sz="4100" b="0" dirty="0">
                <a:solidFill>
                  <a:srgbClr val="336699"/>
                </a:solidFill>
                <a:latin typeface="Comic Sans MS" pitchFamily="66" charset="0"/>
              </a:rPr>
              <a:t>Simgesel ödüller 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tr-TR" sz="4100" b="0" dirty="0">
                <a:solidFill>
                  <a:srgbClr val="336699"/>
                </a:solidFill>
                <a:latin typeface="Comic Sans MS" pitchFamily="66" charset="0"/>
              </a:rPr>
              <a:t> Sözel </a:t>
            </a:r>
            <a:r>
              <a:rPr lang="tr-TR" sz="4100" b="0" dirty="0" smtClean="0">
                <a:solidFill>
                  <a:srgbClr val="336699"/>
                </a:solidFill>
                <a:latin typeface="Comic Sans MS" pitchFamily="66" charset="0"/>
              </a:rPr>
              <a:t>ödüller			</a:t>
            </a:r>
            <a:endParaRPr lang="tr-TR" sz="4100" b="0" dirty="0">
              <a:solidFill>
                <a:srgbClr val="336699"/>
              </a:solidFill>
              <a:latin typeface="Comic Sans MS" pitchFamily="66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tr-TR" sz="4100" b="0" dirty="0">
                <a:solidFill>
                  <a:srgbClr val="336699"/>
                </a:solidFill>
                <a:latin typeface="Comic Sans MS" pitchFamily="66" charset="0"/>
              </a:rPr>
              <a:t> Etkinlik ödülleri</a:t>
            </a:r>
          </a:p>
          <a:p>
            <a:pPr>
              <a:buClr>
                <a:schemeClr val="tx1"/>
              </a:buClr>
              <a:buNone/>
              <a:defRPr/>
            </a:pPr>
            <a:endParaRPr lang="tr-TR" sz="2800" b="0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/>
            </a:r>
            <a:br>
              <a:rPr lang="tr-TR" sz="2800" b="0" dirty="0" smtClean="0">
                <a:latin typeface="Comic Sans MS" pitchFamily="66" charset="0"/>
              </a:rPr>
            </a:br>
            <a:r>
              <a:rPr lang="tr-TR" sz="2800" b="0" dirty="0" smtClean="0">
                <a:latin typeface="Comic Sans MS" pitchFamily="66" charset="0"/>
              </a:rPr>
              <a:t/>
            </a:r>
            <a:br>
              <a:rPr lang="tr-TR" sz="2800" b="0" dirty="0" smtClean="0">
                <a:latin typeface="Comic Sans MS" pitchFamily="66" charset="0"/>
              </a:rPr>
            </a:br>
            <a:endParaRPr lang="tr-TR" sz="2800" b="0" dirty="0" smtClean="0">
              <a:latin typeface="Comic Sans MS" pitchFamily="66" charset="0"/>
            </a:endParaRPr>
          </a:p>
        </p:txBody>
      </p:sp>
      <p:pic>
        <p:nvPicPr>
          <p:cNvPr id="5" name="Picture 6" descr="PLAY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28926" y="4786322"/>
            <a:ext cx="1571636" cy="16918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4" descr="PLAY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2132" y="2500306"/>
            <a:ext cx="1993900" cy="1797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53486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200" b="0" dirty="0" smtClean="0">
                <a:solidFill>
                  <a:srgbClr val="FF0000"/>
                </a:solidFill>
                <a:latin typeface="Comic Sans MS" pitchFamily="66" charset="0"/>
              </a:rPr>
              <a:t>PEKİŞTİREÇ KULLANIN</a:t>
            </a:r>
            <a:endParaRPr lang="en-US" sz="3200" b="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2984"/>
            <a:ext cx="8362950" cy="5381641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tr-TR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Olumlu </a:t>
            </a:r>
            <a:r>
              <a:rPr lang="tr-TR" b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Pekiştireçler</a:t>
            </a:r>
            <a:r>
              <a:rPr lang="tr-TR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tr-TR" sz="2400" b="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Birincil </a:t>
            </a:r>
            <a:r>
              <a:rPr lang="tr-TR" sz="2400" b="0" dirty="0" err="1" smtClean="0">
                <a:solidFill>
                  <a:srgbClr val="FF6600"/>
                </a:solidFill>
                <a:latin typeface="Comic Sans MS" pitchFamily="66" charset="0"/>
              </a:rPr>
              <a:t>pekiştireçler</a:t>
            </a: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:  </a:t>
            </a:r>
            <a:r>
              <a:rPr lang="tr-TR" sz="2400" b="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(yiyecek, içecek, uyku)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tr-TR" sz="2400" b="0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Nesnel </a:t>
            </a:r>
            <a:r>
              <a:rPr lang="tr-TR" sz="2400" b="0" dirty="0" err="1" smtClean="0">
                <a:solidFill>
                  <a:srgbClr val="FF6600"/>
                </a:solidFill>
                <a:latin typeface="Comic Sans MS" pitchFamily="66" charset="0"/>
              </a:rPr>
              <a:t>Pekiştireçler</a:t>
            </a: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:  </a:t>
            </a:r>
            <a:r>
              <a:rPr lang="tr-TR" sz="2400" b="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(oyuncak, eşya, araç)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tr-TR" sz="2400" b="0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Etkinlik </a:t>
            </a:r>
            <a:r>
              <a:rPr lang="tr-TR" sz="2400" b="0" dirty="0" err="1" smtClean="0">
                <a:solidFill>
                  <a:srgbClr val="FF6600"/>
                </a:solidFill>
                <a:latin typeface="Comic Sans MS" pitchFamily="66" charset="0"/>
              </a:rPr>
              <a:t>pekiştireçleri</a:t>
            </a: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:  </a:t>
            </a:r>
            <a:r>
              <a:rPr lang="tr-TR" sz="2400" b="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(şarkı söyleme, oyun oynama)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tr-TR" sz="2400" b="0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Sosyal </a:t>
            </a:r>
            <a:r>
              <a:rPr lang="tr-TR" sz="2400" b="0" dirty="0" err="1" smtClean="0">
                <a:solidFill>
                  <a:srgbClr val="FF6600"/>
                </a:solidFill>
                <a:latin typeface="Comic Sans MS" pitchFamily="66" charset="0"/>
              </a:rPr>
              <a:t>pekiştireçler</a:t>
            </a: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:   </a:t>
            </a:r>
            <a:r>
              <a:rPr lang="tr-TR" sz="2400" b="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(gülümseme, okşama, övme)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tr-TR" sz="2400" b="0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Sembol </a:t>
            </a:r>
            <a:r>
              <a:rPr lang="tr-TR" sz="2400" b="0" dirty="0" err="1" smtClean="0">
                <a:solidFill>
                  <a:srgbClr val="FF6600"/>
                </a:solidFill>
                <a:latin typeface="Comic Sans MS" pitchFamily="66" charset="0"/>
              </a:rPr>
              <a:t>pekiştireçler</a:t>
            </a:r>
            <a:r>
              <a:rPr lang="tr-TR" sz="2400" b="0" dirty="0" smtClean="0">
                <a:solidFill>
                  <a:srgbClr val="FF6600"/>
                </a:solidFill>
                <a:latin typeface="Comic Sans MS" pitchFamily="66" charset="0"/>
              </a:rPr>
              <a:t>:  </a:t>
            </a:r>
            <a:r>
              <a:rPr lang="tr-TR" sz="2400" b="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(yıldız, kupon, marka)	</a:t>
            </a:r>
            <a:endParaRPr lang="en-US" sz="2400" b="0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66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8775"/>
            <a:ext cx="7772400" cy="1050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000" b="0" dirty="0" smtClean="0">
                <a:solidFill>
                  <a:srgbClr val="FF0000"/>
                </a:solidFill>
                <a:latin typeface="Comic Sans MS" pitchFamily="66" charset="0"/>
              </a:rPr>
              <a:t>Kontrol </a:t>
            </a:r>
            <a:r>
              <a:rPr lang="tr-TR" sz="4000" b="0" dirty="0" smtClean="0">
                <a:solidFill>
                  <a:srgbClr val="FF0000"/>
                </a:solidFill>
                <a:latin typeface="Comic Sans MS" pitchFamily="66" charset="0"/>
              </a:rPr>
              <a:t>Tekniği</a:t>
            </a:r>
            <a:endParaRPr lang="tr-TR" sz="4000" b="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52562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 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Anlaşılıp- anlaşılmadığını?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tr-TR" b="0" dirty="0" smtClean="0">
              <a:solidFill>
                <a:srgbClr val="336699"/>
              </a:solidFill>
              <a:latin typeface="Comic Sans MS" pitchFamily="66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Duyulup- duyulmadığını?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tr-TR" b="0" dirty="0" smtClean="0">
              <a:solidFill>
                <a:srgbClr val="336699"/>
              </a:solidFill>
              <a:latin typeface="Comic Sans MS" pitchFamily="66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Davranışsal aşamaya  geçme zamanının sınırlandırılmasıdır?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 b="0" dirty="0" smtClean="0">
              <a:latin typeface="Comic Sans MS" pitchFamily="66" charset="0"/>
            </a:endParaRPr>
          </a:p>
        </p:txBody>
      </p:sp>
      <p:pic>
        <p:nvPicPr>
          <p:cNvPr id="14340" name="Picture 4" descr="Pessoa_1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6250"/>
            <a:ext cx="135731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069778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8820150" cy="5327650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tr-TR" b="0" dirty="0" smtClean="0">
                <a:solidFill>
                  <a:srgbClr val="FF0000"/>
                </a:solidFill>
                <a:latin typeface="Comic Sans MS" pitchFamily="66" charset="0"/>
              </a:rPr>
              <a:t>  NASIL </a:t>
            </a:r>
            <a:r>
              <a:rPr lang="tr-TR" b="0" dirty="0" smtClean="0">
                <a:solidFill>
                  <a:srgbClr val="FF0000"/>
                </a:solidFill>
                <a:latin typeface="Comic Sans MS" pitchFamily="66" charset="0"/>
              </a:rPr>
              <a:t>YAPILIR</a:t>
            </a:r>
            <a:r>
              <a:rPr lang="tr-TR" b="0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endParaRPr lang="tr-TR" sz="2800" b="0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tr-TR" sz="2800" i="1" dirty="0" smtClean="0">
                <a:latin typeface="Comic Sans MS" pitchFamily="66" charset="0"/>
              </a:rPr>
              <a:t>  </a:t>
            </a: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Söylediğimi anladın mı?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  İsteklerim açık mı?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  Benim söylediklerimi duydun mu?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  Benim söylediklerimi kendi sözcüklerinle tekrarlar mısın? </a:t>
            </a:r>
          </a:p>
          <a:p>
            <a:pPr algn="just" eaLnBrk="1" hangingPunct="1">
              <a:buFontTx/>
              <a:buNone/>
              <a:defRPr/>
            </a:pP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   </a:t>
            </a:r>
            <a:r>
              <a:rPr lang="tr-TR" dirty="0" smtClean="0">
                <a:solidFill>
                  <a:srgbClr val="C00000"/>
                </a:solidFill>
                <a:latin typeface="Comic Sans MS" pitchFamily="66" charset="0"/>
              </a:rPr>
              <a:t>Örn: </a:t>
            </a: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Ayşe, televizyonu </a:t>
            </a: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kapat </a:t>
            </a: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ve </a:t>
            </a: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ellerini yıka</a:t>
            </a:r>
            <a:endParaRPr lang="tr-TR" dirty="0" smtClean="0">
              <a:solidFill>
                <a:srgbClr val="336699"/>
              </a:solidFill>
              <a:latin typeface="Comic Sans MS" pitchFamily="66" charset="0"/>
            </a:endParaRPr>
          </a:p>
          <a:p>
            <a:pPr eaLnBrk="1" hangingPunct="1">
              <a:buNone/>
              <a:defRPr/>
            </a:pPr>
            <a:endParaRPr lang="tr-TR" sz="2800" b="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32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976937"/>
          </a:xfrm>
        </p:spPr>
        <p:txBody>
          <a:bodyPr/>
          <a:lstStyle/>
          <a:p>
            <a:pPr indent="555625" algn="ctr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 </a:t>
            </a:r>
            <a:endParaRPr lang="tr-TR" sz="2800" b="0" dirty="0" smtClean="0">
              <a:latin typeface="Comic Sans MS" pitchFamily="66" charset="0"/>
            </a:endParaRPr>
          </a:p>
          <a:p>
            <a:pPr indent="555625" algn="ctr" eaLnBrk="1" hangingPunct="1">
              <a:lnSpc>
                <a:spcPct val="90000"/>
              </a:lnSpc>
              <a:buFontTx/>
              <a:buNone/>
              <a:defRPr/>
            </a:pP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Tekrar </a:t>
            </a: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Dene </a:t>
            </a: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Tekniği</a:t>
            </a:r>
            <a:endParaRPr lang="tr-TR" sz="3600" b="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indent="555625" eaLnBrk="1" hangingPunct="1">
              <a:lnSpc>
                <a:spcPct val="90000"/>
              </a:lnSpc>
              <a:buFontTx/>
              <a:buNone/>
              <a:defRPr/>
            </a:pPr>
            <a:r>
              <a:rPr lang="tr-TR" b="0" dirty="0" smtClean="0">
                <a:solidFill>
                  <a:srgbClr val="006666"/>
                </a:solidFill>
                <a:latin typeface="Comic Sans MS" pitchFamily="66" charset="0"/>
              </a:rPr>
              <a:t>Basit bir yanlış davranıştan sonra, kesin sınır koyulması ve çocuğun doğru davranışı ‘tekrar denemesine imkân tanınması gerekir. </a:t>
            </a:r>
          </a:p>
          <a:p>
            <a:pPr indent="555625" eaLnBrk="1" hangingPunct="1">
              <a:lnSpc>
                <a:spcPct val="90000"/>
              </a:lnSpc>
              <a:buFontTx/>
              <a:buNone/>
              <a:defRPr/>
            </a:pPr>
            <a:r>
              <a:rPr lang="tr-TR" b="0" dirty="0" smtClean="0">
                <a:solidFill>
                  <a:srgbClr val="006666"/>
                </a:solidFill>
                <a:latin typeface="Comic Sans MS" pitchFamily="66" charset="0"/>
              </a:rPr>
              <a:t>Eğer çocuk direnirse, bu teknikten esnekçe sınırlandırılmış seçimler ya da mantıksal sonuçlar aşamasına geçmeliyiz.</a:t>
            </a:r>
          </a:p>
          <a:p>
            <a:pPr indent="555625" eaLnBrk="1" hangingPunct="1">
              <a:lnSpc>
                <a:spcPct val="90000"/>
              </a:lnSpc>
              <a:buFontTx/>
              <a:buNone/>
              <a:defRPr/>
            </a:pPr>
            <a:endParaRPr lang="tr-TR" b="0" dirty="0" smtClean="0">
              <a:latin typeface="Comic Sans MS" pitchFamily="66" charset="0"/>
            </a:endParaRPr>
          </a:p>
          <a:p>
            <a:pPr indent="555625" eaLnBrk="1" hangingPunct="1">
              <a:lnSpc>
                <a:spcPct val="90000"/>
              </a:lnSpc>
              <a:buFontTx/>
              <a:buNone/>
              <a:defRPr/>
            </a:pPr>
            <a:r>
              <a:rPr lang="tr-TR" b="0" dirty="0" smtClean="0">
                <a:solidFill>
                  <a:srgbClr val="FF0000"/>
                </a:solidFill>
                <a:latin typeface="Comic Sans MS" pitchFamily="66" charset="0"/>
              </a:rPr>
              <a:t>Örneğin;Kapıyı çalıp girmesini isteme. Ellerini yıkayıp gel.</a:t>
            </a:r>
          </a:p>
        </p:txBody>
      </p:sp>
    </p:spTree>
    <p:extLst>
      <p:ext uri="{BB962C8B-B14F-4D97-AF65-F5344CB8AC3E}">
        <p14:creationId xmlns="" xmlns:p14="http://schemas.microsoft.com/office/powerpoint/2010/main" val="905832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7993062" cy="6119813"/>
          </a:xfrm>
        </p:spPr>
        <p:txBody>
          <a:bodyPr/>
          <a:lstStyle/>
          <a:p>
            <a:pPr indent="555625" algn="ctr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 </a:t>
            </a:r>
          </a:p>
          <a:p>
            <a:pPr indent="555625" algn="ctr" eaLnBrk="1" hangingPunct="1">
              <a:lnSpc>
                <a:spcPct val="90000"/>
              </a:lnSpc>
              <a:buFontTx/>
              <a:buNone/>
              <a:defRPr/>
            </a:pP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MOLA </a:t>
            </a: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TEKNİĞİ</a:t>
            </a:r>
            <a:endParaRPr lang="tr-TR" sz="3600" b="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indent="555625" eaLnBrk="1" hangingPunct="1">
              <a:lnSpc>
                <a:spcPct val="90000"/>
              </a:lnSpc>
              <a:buFontTx/>
              <a:buNone/>
              <a:defRPr/>
            </a:pPr>
            <a:r>
              <a:rPr lang="tr-TR" sz="3600" b="0" dirty="0" smtClean="0">
                <a:solidFill>
                  <a:srgbClr val="336699"/>
                </a:solidFill>
                <a:latin typeface="Comic Sans MS" pitchFamily="66" charset="0"/>
              </a:rPr>
              <a:t>Mola yöntemi çocuklara doğru mesajlar iletir. Yanlış davranışı durdurur.Mola, çok açık bir davranışsal mesajdır. Hepsinden öte, mola yöntemi süreçtekilerin hiçbirinin duygularını incitmeden amaca ulaşılmasını sağlar.</a:t>
            </a:r>
          </a:p>
          <a:p>
            <a:pPr indent="555625" algn="just" eaLnBrk="1" hangingPunct="1">
              <a:lnSpc>
                <a:spcPct val="90000"/>
              </a:lnSpc>
              <a:buFontTx/>
              <a:buNone/>
              <a:defRPr/>
            </a:pPr>
            <a:endParaRPr lang="tr-TR" sz="2800" b="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indent="555625" algn="just" eaLnBrk="1" hangingPunct="1">
              <a:lnSpc>
                <a:spcPct val="90000"/>
              </a:lnSpc>
              <a:buFontTx/>
              <a:buNone/>
              <a:defRPr/>
            </a:pPr>
            <a:endParaRPr lang="tr-TR" sz="2800" b="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indent="555625" algn="just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888177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066088" cy="6264275"/>
          </a:xfrm>
        </p:spPr>
        <p:txBody>
          <a:bodyPr/>
          <a:lstStyle/>
          <a:p>
            <a:pPr indent="555625" eaLnBrk="1" hangingPunct="1">
              <a:buFontTx/>
              <a:buNone/>
              <a:defRPr/>
            </a:pPr>
            <a:endParaRPr lang="tr-TR" sz="2800" b="0" dirty="0" smtClean="0">
              <a:latin typeface="Comic Sans MS" pitchFamily="66" charset="0"/>
            </a:endParaRPr>
          </a:p>
          <a:p>
            <a:pPr indent="555625" eaLnBrk="1" hangingPunct="1"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 </a:t>
            </a: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Mola Kullanmanın </a:t>
            </a: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Kuralları</a:t>
            </a:r>
            <a:endParaRPr lang="tr-TR" sz="2800" b="0" i="1" dirty="0" smtClean="0">
              <a:latin typeface="Comic Sans MS" pitchFamily="66" charset="0"/>
            </a:endParaRPr>
          </a:p>
          <a:p>
            <a:pPr indent="555625" algn="just" eaLnBrk="1" hangingPunct="1">
              <a:buFontTx/>
              <a:buNone/>
              <a:defRPr/>
            </a:pPr>
            <a:r>
              <a:rPr lang="tr-TR" sz="3600" b="0" dirty="0" smtClean="0">
                <a:solidFill>
                  <a:srgbClr val="336699"/>
                </a:solidFill>
                <a:latin typeface="Comic Sans MS" pitchFamily="66" charset="0"/>
              </a:rPr>
              <a:t>Üç yaşından itibaren ergenlik yılları boyunca bile  pek çok değişik durumda uygulanabilir. Molayı kararlılıkla sunar ve mantıksal bir sonuç olarak uygularsanız çok etkili bir yöntem olduğunu göreceksiniz.</a:t>
            </a:r>
          </a:p>
          <a:p>
            <a:pPr indent="555625" algn="just" eaLnBrk="1" hangingPunct="1">
              <a:buFontTx/>
              <a:buNone/>
              <a:defRPr/>
            </a:pPr>
            <a:endParaRPr lang="tr-TR" sz="2800" b="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7035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424862" cy="60483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tr-TR" sz="2800" b="0" dirty="0" smtClean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1.</a:t>
            </a:r>
            <a:r>
              <a:rPr lang="tr-TR" sz="3600" dirty="0" smtClean="0">
                <a:solidFill>
                  <a:srgbClr val="336699"/>
                </a:solidFill>
                <a:latin typeface="Comic Sans MS" pitchFamily="66" charset="0"/>
              </a:rPr>
              <a:t>Kullanmadan önce çocuklarınıza molanın ne olduğunu anlatın.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2. </a:t>
            </a:r>
            <a:r>
              <a:rPr lang="tr-TR" sz="3600" dirty="0" smtClean="0">
                <a:solidFill>
                  <a:srgbClr val="336699"/>
                </a:solidFill>
                <a:latin typeface="Comic Sans MS" pitchFamily="66" charset="0"/>
              </a:rPr>
              <a:t>Uygun bir mola yeri saptayın.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3. </a:t>
            </a:r>
            <a:r>
              <a:rPr lang="tr-TR" sz="3600" dirty="0" smtClean="0">
                <a:solidFill>
                  <a:srgbClr val="336699"/>
                </a:solidFill>
                <a:latin typeface="Comic Sans MS" pitchFamily="66" charset="0"/>
              </a:rPr>
              <a:t>Bir saat kullanın.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4.</a:t>
            </a:r>
            <a:r>
              <a:rPr lang="tr-TR" sz="3600" dirty="0" smtClean="0">
                <a:solidFill>
                  <a:srgbClr val="336699"/>
                </a:solidFill>
                <a:latin typeface="Comic Sans MS" pitchFamily="66" charset="0"/>
              </a:rPr>
              <a:t>Sınırların test edilmesi durumunda, sınırlandırılmış seçenekleri olan bir mola uygulayın.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800" b="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25121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57166"/>
            <a:ext cx="8605868" cy="5738834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r>
              <a:rPr lang="tr-TR" sz="4000" b="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Çocuklarınızın   </a:t>
            </a:r>
            <a:r>
              <a:rPr lang="tr-TR" sz="4000" b="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davranışlarını kontrol edemiyorsanız;</a:t>
            </a:r>
          </a:p>
          <a:p>
            <a:pPr algn="ctr" eaLnBrk="1" hangingPunct="1">
              <a:buFontTx/>
              <a:buNone/>
              <a:defRPr/>
            </a:pPr>
            <a:r>
              <a:rPr lang="tr-TR" sz="4000" b="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o zaman bu davranışları onlar için,     </a:t>
            </a:r>
          </a:p>
          <a:p>
            <a:pPr eaLnBrk="1" hangingPunct="1">
              <a:buFontTx/>
              <a:buNone/>
              <a:defRPr/>
            </a:pPr>
            <a:endParaRPr lang="tr-TR" sz="4000" b="0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tr-TR" sz="4000" b="0" dirty="0" smtClean="0">
                <a:latin typeface="Comic Sans MS" pitchFamily="66" charset="0"/>
              </a:rPr>
              <a:t>  </a:t>
            </a:r>
            <a:r>
              <a:rPr lang="tr-TR" sz="4000" b="0" dirty="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SİZ ŞEKİLLENDİRMELİSİNİZ” </a:t>
            </a:r>
          </a:p>
        </p:txBody>
      </p:sp>
    </p:spTree>
    <p:extLst>
      <p:ext uri="{BB962C8B-B14F-4D97-AF65-F5344CB8AC3E}">
        <p14:creationId xmlns="" xmlns:p14="http://schemas.microsoft.com/office/powerpoint/2010/main" val="70244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832475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endParaRPr lang="tr-TR" sz="2800" b="0" dirty="0" smtClean="0">
              <a:latin typeface="Comic Sans MS" pitchFamily="66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5.</a:t>
            </a:r>
            <a:r>
              <a:rPr lang="tr-TR" sz="3600" b="0" dirty="0" smtClean="0">
                <a:solidFill>
                  <a:srgbClr val="336699"/>
                </a:solidFill>
                <a:latin typeface="Comic Sans MS" pitchFamily="66" charset="0"/>
              </a:rPr>
              <a:t>Kurallar </a:t>
            </a:r>
            <a:r>
              <a:rPr lang="tr-TR" sz="3600" b="0" dirty="0" smtClean="0">
                <a:solidFill>
                  <a:srgbClr val="336699"/>
                </a:solidFill>
                <a:latin typeface="Comic Sans MS" pitchFamily="66" charset="0"/>
              </a:rPr>
              <a:t>ihlâl edildiğinde, mola yöntemini doğrudan uygulayın.</a:t>
            </a:r>
          </a:p>
          <a:p>
            <a:pPr algn="just" eaLnBrk="1" hangingPunct="1">
              <a:buFontTx/>
              <a:buNone/>
              <a:defRPr/>
            </a:pP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6. </a:t>
            </a:r>
            <a:r>
              <a:rPr lang="tr-TR" sz="3600" b="0" dirty="0" smtClean="0">
                <a:solidFill>
                  <a:srgbClr val="336699"/>
                </a:solidFill>
                <a:latin typeface="Comic Sans MS" pitchFamily="66" charset="0"/>
              </a:rPr>
              <a:t>Mola yönteminden sonra temiz bir sayfa açın. </a:t>
            </a:r>
          </a:p>
          <a:p>
            <a:pPr algn="just" eaLnBrk="1" hangingPunct="1">
              <a:buFontTx/>
              <a:buNone/>
              <a:defRPr/>
            </a:pP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7.</a:t>
            </a:r>
            <a:r>
              <a:rPr lang="tr-TR" sz="3600" b="0" dirty="0" smtClean="0">
                <a:solidFill>
                  <a:srgbClr val="336699"/>
                </a:solidFill>
                <a:latin typeface="Comic Sans MS" pitchFamily="66" charset="0"/>
              </a:rPr>
              <a:t>İhtiyacınız </a:t>
            </a:r>
            <a:r>
              <a:rPr lang="tr-TR" sz="3600" b="0" dirty="0" smtClean="0">
                <a:solidFill>
                  <a:srgbClr val="336699"/>
                </a:solidFill>
                <a:latin typeface="Comic Sans MS" pitchFamily="66" charset="0"/>
              </a:rPr>
              <a:t>olduğu sürece mola yöntemini kullanın. </a:t>
            </a:r>
          </a:p>
          <a:p>
            <a:pPr eaLnBrk="1" hangingPunct="1">
              <a:defRPr/>
            </a:pPr>
            <a:endParaRPr lang="tr-TR" sz="2800" b="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6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435975" cy="6048375"/>
          </a:xfrm>
        </p:spPr>
        <p:txBody>
          <a:bodyPr/>
          <a:lstStyle/>
          <a:p>
            <a:pPr indent="555625" eaLnBrk="1" hangingPunct="1">
              <a:buFontTx/>
              <a:buNone/>
              <a:defRPr/>
            </a:pPr>
            <a:endParaRPr lang="tr-TR" sz="2800" b="0" dirty="0" smtClean="0">
              <a:latin typeface="Comic Sans MS" pitchFamily="66" charset="0"/>
            </a:endParaRPr>
          </a:p>
          <a:p>
            <a:pPr indent="555625" eaLnBrk="1" hangingPunct="1"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 </a:t>
            </a:r>
            <a:r>
              <a:rPr lang="tr-TR" sz="3600" b="0" dirty="0" smtClean="0">
                <a:solidFill>
                  <a:srgbClr val="FF0000"/>
                </a:solidFill>
                <a:latin typeface="Comic Sans MS" pitchFamily="66" charset="0"/>
              </a:rPr>
              <a:t>Molayı Ne Zaman Kullanmalı?</a:t>
            </a:r>
          </a:p>
          <a:p>
            <a:pPr indent="555625" eaLnBrk="1" hangingPunct="1">
              <a:buFontTx/>
              <a:buNone/>
              <a:defRPr/>
            </a:pPr>
            <a:endParaRPr lang="tr-TR" sz="2800" b="0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indent="555625" eaLnBrk="1" hangingPunct="1">
              <a:buFontTx/>
              <a:buNone/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1. Sınırları test eden davranışlar</a:t>
            </a:r>
          </a:p>
          <a:p>
            <a:pPr indent="555625" eaLnBrk="1" hangingPunct="1">
              <a:buFontTx/>
              <a:buNone/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2. Saygısız davranışlar </a:t>
            </a:r>
          </a:p>
          <a:p>
            <a:pPr indent="555625" eaLnBrk="1" hangingPunct="1">
              <a:buFontTx/>
              <a:buNone/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3. Meydan okuyan davranışlar </a:t>
            </a:r>
          </a:p>
          <a:p>
            <a:pPr indent="555625" eaLnBrk="1" hangingPunct="1">
              <a:buFontTx/>
              <a:buNone/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4. Kin dolu ve inciten davranışlar </a:t>
            </a:r>
          </a:p>
          <a:p>
            <a:pPr indent="555625" eaLnBrk="1" hangingPunct="1">
              <a:buFontTx/>
              <a:buNone/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5. Şiddet dolu ve saldırgan davranışlar </a:t>
            </a:r>
          </a:p>
          <a:p>
            <a:pPr indent="555625" eaLnBrk="1" hangingPunct="1">
              <a:buFontTx/>
              <a:buNone/>
              <a:defRPr/>
            </a:pPr>
            <a:r>
              <a:rPr lang="tr-TR" b="0" dirty="0" smtClean="0">
                <a:solidFill>
                  <a:srgbClr val="336699"/>
                </a:solidFill>
                <a:latin typeface="Comic Sans MS" pitchFamily="66" charset="0"/>
              </a:rPr>
              <a:t>6. Öfke nöbetleri </a:t>
            </a:r>
          </a:p>
          <a:p>
            <a:pPr indent="555625" eaLnBrk="1" hangingPunct="1">
              <a:defRPr/>
            </a:pPr>
            <a:endParaRPr lang="tr-TR" sz="2800" b="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0065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519749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r-TR" sz="6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tr-TR" sz="6600" dirty="0" smtClean="0">
                <a:solidFill>
                  <a:srgbClr val="FF0000"/>
                </a:solidFill>
                <a:latin typeface="Comic Sans MS" pitchFamily="66" charset="0"/>
              </a:rPr>
              <a:t>DİNLEDİĞİNİZ İÇİN TEŞEKKÜRLER</a:t>
            </a:r>
            <a:endParaRPr lang="tr-TR" sz="6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44" y="332656"/>
            <a:ext cx="5321752" cy="576016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tr-TR" sz="2800" b="0" dirty="0" smtClean="0">
                <a:solidFill>
                  <a:srgbClr val="990099"/>
                </a:solidFill>
                <a:latin typeface="Comic Sans MS" pitchFamily="66" charset="0"/>
              </a:rPr>
              <a:t/>
            </a:r>
            <a:br>
              <a:rPr lang="tr-TR" sz="2800" b="0" dirty="0" smtClean="0">
                <a:solidFill>
                  <a:srgbClr val="990099"/>
                </a:solidFill>
                <a:latin typeface="Comic Sans MS" pitchFamily="66" charset="0"/>
              </a:rPr>
            </a:br>
            <a:r>
              <a:rPr lang="tr-TR" sz="3200" b="0" dirty="0" smtClean="0">
                <a:solidFill>
                  <a:srgbClr val="990099"/>
                </a:solidFill>
                <a:latin typeface="Comic Sans MS" pitchFamily="66" charset="0"/>
              </a:rPr>
              <a:t>BİR ANNE BABA ÇOCUĞUNUN OLUMSUZ DAVRANIŞLARINI NASIL DEĞİŞTİRİR?</a:t>
            </a:r>
            <a:br>
              <a:rPr lang="tr-TR" sz="3200" b="0" dirty="0" smtClean="0">
                <a:solidFill>
                  <a:srgbClr val="990099"/>
                </a:solidFill>
                <a:latin typeface="Comic Sans MS" pitchFamily="66" charset="0"/>
              </a:rPr>
            </a:br>
            <a:r>
              <a:rPr lang="tr-TR" sz="3200" b="0" dirty="0" smtClean="0">
                <a:solidFill>
                  <a:srgbClr val="990099"/>
                </a:solidFill>
                <a:latin typeface="Comic Sans MS" pitchFamily="66" charset="0"/>
              </a:rPr>
              <a:t>NASIL DÜZELTİR?</a:t>
            </a:r>
          </a:p>
        </p:txBody>
      </p:sp>
      <p:pic>
        <p:nvPicPr>
          <p:cNvPr id="5123" name="Picture 4" descr="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44463"/>
            <a:ext cx="3452806" cy="614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4887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3300"/>
                </a:solidFill>
                <a:latin typeface="Comic Sans MS" pitchFamily="66" charset="0"/>
              </a:rPr>
              <a:t>OLUMSUZ VE YARARSIZ YÖNTEMLER</a:t>
            </a:r>
            <a:endParaRPr lang="tr-TR" sz="36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8000"/>
                </a:solidFill>
                <a:latin typeface="Comic Sans MS" pitchFamily="66" charset="0"/>
              </a:rPr>
              <a:t>Sözlü Cezalar</a:t>
            </a:r>
          </a:p>
          <a:p>
            <a:pPr>
              <a:buNone/>
            </a:pPr>
            <a:endParaRPr lang="tr-TR" sz="3600" dirty="0" smtClean="0">
              <a:solidFill>
                <a:srgbClr val="008000"/>
              </a:solidFill>
              <a:latin typeface="Comic Sans MS" pitchFamily="66" charset="0"/>
            </a:endParaRPr>
          </a:p>
          <a:p>
            <a:r>
              <a:rPr lang="tr-TR" sz="3600" b="1" dirty="0" smtClean="0">
                <a:solidFill>
                  <a:srgbClr val="008000"/>
                </a:solidFill>
                <a:latin typeface="Comic Sans MS" pitchFamily="66" charset="0"/>
              </a:rPr>
              <a:t>Duygusal Cezalar</a:t>
            </a:r>
          </a:p>
          <a:p>
            <a:pPr>
              <a:buNone/>
            </a:pPr>
            <a:endParaRPr lang="tr-TR" sz="3600" b="1" dirty="0" smtClean="0">
              <a:solidFill>
                <a:srgbClr val="008000"/>
              </a:solidFill>
              <a:latin typeface="Comic Sans MS" pitchFamily="66" charset="0"/>
            </a:endParaRPr>
          </a:p>
          <a:p>
            <a:r>
              <a:rPr lang="tr-TR" sz="3600" b="1" dirty="0" smtClean="0">
                <a:solidFill>
                  <a:srgbClr val="008000"/>
                </a:solidFill>
                <a:latin typeface="Comic Sans MS" pitchFamily="66" charset="0"/>
              </a:rPr>
              <a:t>Dayak</a:t>
            </a:r>
            <a:endParaRPr lang="tr-TR" sz="3600" b="1" dirty="0">
              <a:solidFill>
                <a:srgbClr val="008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157914" cy="122413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tr-TR" sz="3200" b="0" dirty="0" smtClean="0">
                <a:solidFill>
                  <a:srgbClr val="990099"/>
                </a:solidFill>
                <a:latin typeface="Comic Sans MS" pitchFamily="66" charset="0"/>
              </a:rPr>
              <a:t>OLUMSUZ </a:t>
            </a:r>
            <a:r>
              <a:rPr lang="tr-TR" sz="3200" b="0" dirty="0" smtClean="0">
                <a:solidFill>
                  <a:srgbClr val="990099"/>
                </a:solidFill>
                <a:latin typeface="Comic Sans MS" pitchFamily="66" charset="0"/>
              </a:rPr>
              <a:t>DAVRANIŞLARI  AZALTMADA </a:t>
            </a:r>
            <a:r>
              <a:rPr lang="tr-TR" sz="3200" b="0" dirty="0" smtClean="0">
                <a:solidFill>
                  <a:srgbClr val="990099"/>
                </a:solidFill>
                <a:latin typeface="Comic Sans MS" pitchFamily="66" charset="0"/>
              </a:rPr>
              <a:t>İZLENECEK YOLLAR</a:t>
            </a:r>
            <a:endParaRPr lang="en-US" sz="3200" b="0" dirty="0" smtClean="0">
              <a:solidFill>
                <a:srgbClr val="990099"/>
              </a:solidFill>
              <a:latin typeface="Comic Sans MS" pitchFamily="66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6605356" cy="518457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tr-TR" sz="2800" b="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1-Olumsuz davranışın tanımı yapılmalıdır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Sorun tanımlanıp davranış basit basamaklara indirgenmelidir.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dirty="0" smtClean="0">
                <a:latin typeface="Comic Sans MS" pitchFamily="66" charset="0"/>
              </a:rPr>
              <a:t>Böylece amacımız belli olur.</a:t>
            </a:r>
            <a:endParaRPr lang="tr-TR" sz="2800" b="0" i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i="1" dirty="0" smtClean="0">
                <a:latin typeface="Comic Sans MS" pitchFamily="66" charset="0"/>
              </a:rPr>
              <a:t>Davranıştaki problem </a:t>
            </a:r>
            <a:r>
              <a:rPr lang="tr-TR" sz="2800" i="1" dirty="0" smtClean="0">
                <a:latin typeface="Comic Sans MS" pitchFamily="66" charset="0"/>
              </a:rPr>
              <a:t>n</a:t>
            </a:r>
            <a:r>
              <a:rPr lang="tr-TR" sz="2800" b="0" i="1" dirty="0" smtClean="0">
                <a:latin typeface="Comic Sans MS" pitchFamily="66" charset="0"/>
              </a:rPr>
              <a:t>edir?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i="1" dirty="0" smtClean="0">
                <a:latin typeface="Comic Sans MS" pitchFamily="66" charset="0"/>
              </a:rPr>
              <a:t>(Kime göre problem öğretmene göre mi aile ye göre mi?)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tr-TR" sz="2800" b="0" i="1" dirty="0" smtClean="0">
                <a:solidFill>
                  <a:schemeClr val="accent1"/>
                </a:solidFill>
                <a:latin typeface="Comic Sans MS" pitchFamily="66" charset="0"/>
              </a:rPr>
              <a:t>Can yaramaz bir çocuktur.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b="0" i="1" dirty="0" smtClean="0">
                <a:solidFill>
                  <a:schemeClr val="folHlink"/>
                </a:solidFill>
                <a:latin typeface="Comic Sans MS" pitchFamily="66" charset="0"/>
              </a:rPr>
              <a:t>YARAMAZLIK NEDİR?</a:t>
            </a:r>
            <a:endParaRPr lang="en-US" sz="2800" b="0" i="1" dirty="0" smtClean="0">
              <a:solidFill>
                <a:schemeClr val="folHlink"/>
              </a:solidFill>
              <a:latin typeface="Comic Sans MS" pitchFamily="66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30" y="1340768"/>
            <a:ext cx="1866557" cy="4445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2421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401080" cy="5126055"/>
          </a:xfrm>
        </p:spPr>
        <p:txBody>
          <a:bodyPr/>
          <a:lstStyle/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2-Nedenini Düşünmek: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3600" dirty="0" smtClean="0">
                <a:solidFill>
                  <a:srgbClr val="336699"/>
                </a:solidFill>
                <a:latin typeface="Comic Sans MS" pitchFamily="66" charset="0"/>
              </a:rPr>
              <a:t>Davranışın altında yatan neden ne?</a:t>
            </a:r>
          </a:p>
          <a:p>
            <a:pPr>
              <a:buNone/>
            </a:pPr>
            <a:r>
              <a:rPr lang="tr-TR" dirty="0" smtClean="0">
                <a:solidFill>
                  <a:srgbClr val="008000"/>
                </a:solidFill>
                <a:latin typeface="Comic Sans MS" pitchFamily="66" charset="0"/>
              </a:rPr>
              <a:t>( Bu nedenler bize göre geçerli olmayabilir,ancak çocuğa göre geçerli bir sebebi olabilir)</a:t>
            </a:r>
            <a:endParaRPr lang="tr-TR" dirty="0">
              <a:solidFill>
                <a:srgbClr val="008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14356"/>
            <a:ext cx="8086756" cy="5811847"/>
          </a:xfrm>
        </p:spPr>
        <p:txBody>
          <a:bodyPr/>
          <a:lstStyle/>
          <a:p>
            <a:pPr>
              <a:buNone/>
              <a:defRPr/>
            </a:pPr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3-</a:t>
            </a:r>
            <a:r>
              <a:rPr lang="tr-TR" sz="4400" dirty="0" err="1" smtClean="0">
                <a:solidFill>
                  <a:srgbClr val="FF0000"/>
                </a:solidFill>
                <a:latin typeface="Comic Sans MS" pitchFamily="66" charset="0"/>
              </a:rPr>
              <a:t>Gözardı</a:t>
            </a:r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-Teşvik:</a:t>
            </a:r>
          </a:p>
          <a:p>
            <a:pPr>
              <a:buNone/>
              <a:defRPr/>
            </a:pP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Olumsuz davranışa  dikkatinizi vermeyip,ilgilenmezseniz,yani görmezden gelirseniz istenmeyen davranışlar azalabilir</a:t>
            </a:r>
          </a:p>
          <a:p>
            <a:pPr>
              <a:buNone/>
              <a:defRPr/>
            </a:pPr>
            <a:endParaRPr lang="tr-TR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  <a:defRPr/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UNUTMAYIN!</a:t>
            </a:r>
            <a:endParaRPr lang="tr-TR" sz="2800" dirty="0" smtClean="0">
              <a:solidFill>
                <a:srgbClr val="6600CC"/>
              </a:solidFill>
              <a:latin typeface="Comic Sans MS" pitchFamily="66" charset="0"/>
            </a:endParaRPr>
          </a:p>
          <a:p>
            <a:pPr algn="ctr" eaLnBrk="1" hangingPunct="1">
              <a:buNone/>
              <a:defRPr/>
            </a:pPr>
            <a:r>
              <a:rPr lang="tr-TR" sz="2800" b="0" dirty="0" smtClean="0">
                <a:solidFill>
                  <a:srgbClr val="008000"/>
                </a:solidFill>
                <a:latin typeface="Comic Sans MS" pitchFamily="66" charset="0"/>
              </a:rPr>
              <a:t>İLK ZAMANLAR DAVRANIŞIN ŞİDDETİ (Kötüye gitmesi) ARTACAK SONRA İYİLEŞECEKTİR.</a:t>
            </a:r>
          </a:p>
        </p:txBody>
      </p:sp>
    </p:spTree>
    <p:extLst>
      <p:ext uri="{BB962C8B-B14F-4D97-AF65-F5344CB8AC3E}">
        <p14:creationId xmlns="" xmlns:p14="http://schemas.microsoft.com/office/powerpoint/2010/main" val="116900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4- Seçenek Sunmak:</a:t>
            </a:r>
          </a:p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tr-TR" sz="4000" dirty="0" smtClean="0">
                <a:solidFill>
                  <a:srgbClr val="336699"/>
                </a:solidFill>
                <a:latin typeface="Comic Sans MS" pitchFamily="66" charset="0"/>
              </a:rPr>
              <a:t>Çocuğun kabul edilemez davranışının yerine yapabileceği,kabul edilebilir bir veya birkaç davranış sunmaktır.</a:t>
            </a:r>
          </a:p>
          <a:p>
            <a:pPr>
              <a:buNone/>
              <a:defRPr/>
            </a:pPr>
            <a:r>
              <a:rPr lang="tr-TR" dirty="0" smtClean="0">
                <a:solidFill>
                  <a:srgbClr val="008000"/>
                </a:solidFill>
                <a:latin typeface="Comic Sans MS" pitchFamily="66" charset="0"/>
              </a:rPr>
              <a:t>Her bir basamağın eğitimine geçilmeden önce, çocuktan ne yapması istendiği açıkça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KISA</a:t>
            </a:r>
            <a:r>
              <a:rPr lang="tr-TR" dirty="0" smtClean="0">
                <a:solidFill>
                  <a:srgbClr val="008000"/>
                </a:solidFill>
                <a:latin typeface="Comic Sans MS" pitchFamily="66" charset="0"/>
              </a:rPr>
              <a:t> ve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NET </a:t>
            </a:r>
            <a:r>
              <a:rPr lang="tr-TR" dirty="0" smtClean="0">
                <a:solidFill>
                  <a:srgbClr val="008000"/>
                </a:solidFill>
                <a:latin typeface="Comic Sans MS" pitchFamily="66" charset="0"/>
              </a:rPr>
              <a:t>ifadelerle söylenmelidir.</a:t>
            </a:r>
          </a:p>
          <a:p>
            <a:pPr>
              <a:buNone/>
              <a:defRPr/>
            </a:pPr>
            <a:r>
              <a:rPr lang="tr-TR" u="sng" dirty="0" smtClean="0">
                <a:solidFill>
                  <a:srgbClr val="008000"/>
                </a:solidFill>
                <a:latin typeface="Comic Sans MS" pitchFamily="66" charset="0"/>
              </a:rPr>
              <a:t>EVDE </a:t>
            </a:r>
            <a:r>
              <a:rPr lang="tr-TR" u="sng" dirty="0" smtClean="0">
                <a:solidFill>
                  <a:srgbClr val="008000"/>
                </a:solidFill>
                <a:latin typeface="Comic Sans MS" pitchFamily="66" charset="0"/>
              </a:rPr>
              <a:t>KOŞMANI İSTEMİYORUM.</a:t>
            </a:r>
          </a:p>
          <a:p>
            <a:pPr>
              <a:buNone/>
              <a:defRPr/>
            </a:pPr>
            <a:r>
              <a:rPr lang="tr-TR" u="sng" dirty="0" smtClean="0">
                <a:solidFill>
                  <a:srgbClr val="FF0000"/>
                </a:solidFill>
                <a:latin typeface="Comic Sans MS" pitchFamily="66" charset="0"/>
              </a:rPr>
              <a:t>Neden,Alternatif </a:t>
            </a:r>
            <a:r>
              <a:rPr lang="tr-TR" u="sng" dirty="0" smtClean="0">
                <a:solidFill>
                  <a:srgbClr val="FF0000"/>
                </a:solidFill>
                <a:latin typeface="Comic Sans MS" pitchFamily="66" charset="0"/>
              </a:rPr>
              <a:t>çözüm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ctr">
              <a:buNone/>
            </a:pPr>
            <a:r>
              <a:rPr lang="tr-TR" sz="4400" dirty="0" smtClean="0">
                <a:solidFill>
                  <a:srgbClr val="FF0000"/>
                </a:solidFill>
                <a:latin typeface="Comic Sans MS" pitchFamily="66" charset="0"/>
              </a:rPr>
              <a:t>5- Farklı Çözüm Yolları      Düşündürmek:</a:t>
            </a:r>
          </a:p>
          <a:p>
            <a:pPr>
              <a:buNone/>
            </a:pPr>
            <a:r>
              <a:rPr lang="tr-TR" dirty="0" smtClean="0">
                <a:solidFill>
                  <a:srgbClr val="336699"/>
                </a:solidFill>
                <a:latin typeface="Comic Sans MS" pitchFamily="66" charset="0"/>
              </a:rPr>
              <a:t>        Olumsuz davranışı yerine uygulayabileceği, kabul edilebilir başka neler olabiliri düşündürmek ve iyi bir çözüm yolu bulduğunda onu takdir etmek</a:t>
            </a:r>
            <a:endParaRPr lang="tr-TR" dirty="0">
              <a:solidFill>
                <a:srgbClr val="3366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489</Words>
  <Application>Microsoft Office PowerPoint</Application>
  <PresentationFormat>Ekran Gösterisi (4:3)</PresentationFormat>
  <Paragraphs>115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Ofis Teması</vt:lpstr>
      <vt:lpstr>ÇOCUKLARDA OLUMSUZ  DAVRANIŞLARI  AZALTMA YÖNTEMLERİ </vt:lpstr>
      <vt:lpstr>Slayt 2</vt:lpstr>
      <vt:lpstr> BİR ANNE BABA ÇOCUĞUNUN OLUMSUZ DAVRANIŞLARINI NASIL DEĞİŞTİRİR? NASIL DÜZELTİR?</vt:lpstr>
      <vt:lpstr>OLUMSUZ VE YARARSIZ YÖNTEMLER</vt:lpstr>
      <vt:lpstr>OLUMSUZ DAVRANIŞLARI  AZALTMADA İZLENECEK YOLLAR</vt:lpstr>
      <vt:lpstr>Slayt 6</vt:lpstr>
      <vt:lpstr>Slayt 7</vt:lpstr>
      <vt:lpstr>Slayt 8</vt:lpstr>
      <vt:lpstr>Slayt 9</vt:lpstr>
      <vt:lpstr>Slayt 10</vt:lpstr>
      <vt:lpstr>Slayt 11</vt:lpstr>
      <vt:lpstr>ÖDÜLLENDİRİN</vt:lpstr>
      <vt:lpstr>PEKİŞTİREÇ KULLANIN</vt:lpstr>
      <vt:lpstr>Kontrol Tekniği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OLUMSUZ DAVRANIŞLARI DEĞİŞTİRME </dc:title>
  <dc:creator>user</dc:creator>
  <cp:lastModifiedBy>OSCAR TEKNİK</cp:lastModifiedBy>
  <cp:revision>25</cp:revision>
  <dcterms:created xsi:type="dcterms:W3CDTF">2014-02-20T05:51:24Z</dcterms:created>
  <dcterms:modified xsi:type="dcterms:W3CDTF">2015-01-14T10:40:07Z</dcterms:modified>
</cp:coreProperties>
</file>